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1" r:id="rId4"/>
    <p:sldId id="258" r:id="rId5"/>
    <p:sldId id="265" r:id="rId6"/>
    <p:sldId id="264" r:id="rId7"/>
    <p:sldId id="266" r:id="rId8"/>
    <p:sldId id="263" r:id="rId9"/>
    <p:sldId id="259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62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8068"/>
    <a:srgbClr val="540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7"/>
    <p:restoredTop sz="88154"/>
  </p:normalViewPr>
  <p:slideViewPr>
    <p:cSldViewPr>
      <p:cViewPr varScale="1">
        <p:scale>
          <a:sx n="98" d="100"/>
          <a:sy n="98" d="100"/>
        </p:scale>
        <p:origin x="175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AAF10-FE8A-E547-9AC7-9E47E7DF1C9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D23AB-5053-4F4F-AE2C-A5FA60FA7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0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NYC Open Data</a:t>
            </a:r>
          </a:p>
          <a:p>
            <a:r>
              <a:rPr lang="en-US" dirty="0"/>
              <a:t>Ozone is a common air pollutant that can harm breathing and worsen asthma and other respiratory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Nitrogen oxides (NOx), which include nitric oxide (NO) and nitrogen dioxide (NO2), are a group of pollutants formed by </a:t>
            </a:r>
            <a:r>
              <a:rPr lang="en-US" dirty="0" err="1"/>
              <a:t>combusion</a:t>
            </a:r>
            <a:r>
              <a:rPr lang="en-US" dirty="0"/>
              <a:t> that can cause damage to lung tissue, breathing and respiratory problems, as well as contribute to smog and acid 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6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particles are emitted by vehicles, building boilers, and other combustion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-explain structure and methodology of tree census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Large healthy trees greater than 77 cm (30 in) in diameter remove approximately 70 times more air pollution annually (1.4 kg/</a:t>
            </a:r>
            <a:r>
              <a:rPr lang="en-US" dirty="0" err="1"/>
              <a:t>yr</a:t>
            </a:r>
            <a:r>
              <a:rPr lang="en-US" dirty="0"/>
              <a:t>) than small healthy trees less than 8 cm (3 in) in diameter (0.02 kg/</a:t>
            </a:r>
            <a:r>
              <a:rPr lang="en-US" dirty="0" err="1"/>
              <a:t>yr</a:t>
            </a:r>
            <a:r>
              <a:rPr lang="en-US" dirty="0"/>
              <a:t>)k. Air quality improvement in New York City due to pollution removal by trees during daytime of the in-leaf season averaged 0.47% for particulate matter, 0.45% for ozone, 0.43% for sulfur dioxide,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London Planetree has largest mean diameter (potential inaccuracy)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4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quickly to explain overlay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Traffic not up there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PM 2.5 not till 15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16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D23AB-5053-4F4F-AE2C-A5FA60FA76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4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5300663"/>
            <a:ext cx="5076825" cy="11525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975" y="5084763"/>
            <a:ext cx="6227763" cy="1109662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0975" y="5827713"/>
            <a:ext cx="6227763" cy="696912"/>
          </a:xfrm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0063" y="1268413"/>
            <a:ext cx="1909762" cy="52562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16013" y="1268413"/>
            <a:ext cx="5581650" cy="52562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6013" y="1916113"/>
            <a:ext cx="3744912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013325" y="1916113"/>
            <a:ext cx="3746500" cy="4608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1268413"/>
            <a:ext cx="65532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916113"/>
            <a:ext cx="76438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hewwills.com/2012/01/14/not-as-plain-as-all-tha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038600"/>
            <a:ext cx="5105400" cy="1946275"/>
          </a:xfrm>
          <a:solidFill>
            <a:schemeClr val="tx2"/>
          </a:solidFill>
        </p:spPr>
        <p:txBody>
          <a:bodyPr/>
          <a:lstStyle/>
          <a:p>
            <a:pPr algn="ctr"/>
            <a:r>
              <a:rPr lang="en-US" dirty="0">
                <a:latin typeface="Helvetica" pitchFamily="2" charset="0"/>
              </a:rPr>
              <a:t>Trees, Air Quality, and Wealth Distribution 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in New York City</a:t>
            </a:r>
            <a:endParaRPr lang="uk-UA" dirty="0">
              <a:latin typeface="Helvetica" pitchFamily="2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5984874"/>
            <a:ext cx="5105400" cy="873125"/>
          </a:xfr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/>
          <a:lstStyle/>
          <a:p>
            <a:pPr algn="ctr" eaLnBrk="1" hangingPunct="1"/>
            <a:endParaRPr lang="en-US" sz="1800" b="0" i="1" dirty="0">
              <a:solidFill>
                <a:schemeClr val="accent4"/>
              </a:solidFill>
              <a:latin typeface="Helvetica Light Oblique" panose="020B0403020202020204" pitchFamily="34" charset="0"/>
            </a:endParaRPr>
          </a:p>
          <a:p>
            <a:pPr algn="ctr" eaLnBrk="1" hangingPunct="1"/>
            <a:r>
              <a:rPr lang="en-US" sz="1800" b="0" i="1" dirty="0">
                <a:solidFill>
                  <a:schemeClr val="accent4"/>
                </a:solidFill>
                <a:latin typeface="Helvetica Light Oblique" panose="020B0403020202020204" pitchFamily="34" charset="0"/>
              </a:rPr>
              <a:t>Annie </a:t>
            </a:r>
            <a:r>
              <a:rPr lang="en-US" sz="1800" b="0" i="1" dirty="0" err="1">
                <a:solidFill>
                  <a:schemeClr val="accent4"/>
                </a:solidFill>
                <a:latin typeface="Helvetica Light Oblique" panose="020B0403020202020204" pitchFamily="34" charset="0"/>
              </a:rPr>
              <a:t>Bishai</a:t>
            </a:r>
            <a:r>
              <a:rPr lang="en-US" sz="1800" b="0" i="1" dirty="0">
                <a:solidFill>
                  <a:schemeClr val="accent4"/>
                </a:solidFill>
                <a:latin typeface="Helvetica Light Oblique" panose="020B0403020202020204" pitchFamily="34" charset="0"/>
              </a:rPr>
              <a:t> | April 18, 2022</a:t>
            </a:r>
            <a:endParaRPr lang="uk-UA" sz="1800" b="0" i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75250D3-8E36-8CE7-E06E-6880C93F96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" y="3146114"/>
            <a:ext cx="4157532" cy="3436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C0692-F1FA-129B-D276-6B63F679DAA9}"/>
              </a:ext>
            </a:extLst>
          </p:cNvPr>
          <p:cNvSpPr txBox="1"/>
          <p:nvPr/>
        </p:nvSpPr>
        <p:spPr>
          <a:xfrm rot="16200000">
            <a:off x="2685131" y="5259169"/>
            <a:ext cx="196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Staten Island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2A0C-2F22-3A4C-3C65-53F6DB51F221}"/>
              </a:ext>
            </a:extLst>
          </p:cNvPr>
          <p:cNvSpPr txBox="1"/>
          <p:nvPr/>
        </p:nvSpPr>
        <p:spPr>
          <a:xfrm rot="16200000">
            <a:off x="1110986" y="5379794"/>
            <a:ext cx="157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Helvetica" pitchFamily="2" charset="0"/>
              </a:rPr>
              <a:t>Bronx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C5723-67CB-303B-358C-75496CE7109D}"/>
              </a:ext>
            </a:extLst>
          </p:cNvPr>
          <p:cNvSpPr txBox="1"/>
          <p:nvPr/>
        </p:nvSpPr>
        <p:spPr>
          <a:xfrm rot="16200000">
            <a:off x="1700320" y="4562338"/>
            <a:ext cx="157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98068"/>
                </a:solidFill>
                <a:latin typeface="Helvetica" pitchFamily="2" charset="0"/>
              </a:rPr>
              <a:t>Brooklyn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5BBFD-C082-C811-3885-D5F1A429421D}"/>
              </a:ext>
            </a:extLst>
          </p:cNvPr>
          <p:cNvSpPr txBox="1"/>
          <p:nvPr/>
        </p:nvSpPr>
        <p:spPr>
          <a:xfrm rot="16200000">
            <a:off x="2340395" y="3556251"/>
            <a:ext cx="1476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latin typeface="Helvetica" pitchFamily="2" charset="0"/>
              </a:rPr>
              <a:t>Queens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CA512A7-8E9A-23C5-3E77-69A5D4BA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5" y="387582"/>
            <a:ext cx="6553200" cy="649287"/>
          </a:xfrm>
        </p:spPr>
        <p:txBody>
          <a:bodyPr/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Tree Census cont’d</a:t>
            </a:r>
          </a:p>
        </p:txBody>
      </p:sp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FD75C5C-247A-FC6C-54F0-AD144A18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95" y="0"/>
            <a:ext cx="3995605" cy="3958881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BC4F6D1F-F567-A34A-735F-AD06B9C13F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94" y="137721"/>
            <a:ext cx="4012585" cy="3821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4DDEB-E93A-9F62-215D-D08FEEEE5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96" y="3809530"/>
            <a:ext cx="4572704" cy="30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3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133C62F-316C-781B-AEE1-EE6388677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26" y="-304801"/>
            <a:ext cx="6394174" cy="712042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9174F0-EDB3-982A-3B8C-CEB60818C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104" y="143076"/>
            <a:ext cx="3227387" cy="2541587"/>
          </a:xfrm>
        </p:spPr>
        <p:txBody>
          <a:bodyPr/>
          <a:lstStyle/>
          <a:p>
            <a:r>
              <a:rPr lang="en-US" sz="3200" b="0" dirty="0">
                <a:solidFill>
                  <a:schemeClr val="tx1"/>
                </a:solidFill>
                <a:latin typeface="Helvetica" pitchFamily="2" charset="0"/>
              </a:rPr>
              <a:t>Tree Density, </a:t>
            </a:r>
            <a:br>
              <a:rPr lang="en-US" sz="3200" b="0" dirty="0">
                <a:solidFill>
                  <a:schemeClr val="tx1"/>
                </a:solidFill>
                <a:latin typeface="Helvetica" pitchFamily="2" charset="0"/>
              </a:rPr>
            </a:br>
            <a:r>
              <a:rPr lang="en-US" sz="3200" b="0" dirty="0">
                <a:solidFill>
                  <a:schemeClr val="tx1"/>
                </a:solidFill>
                <a:latin typeface="Helvetica" pitchFamily="2" charset="0"/>
              </a:rPr>
              <a:t>2015</a:t>
            </a:r>
            <a:br>
              <a:rPr lang="en-US" sz="3200" b="0" dirty="0">
                <a:solidFill>
                  <a:schemeClr val="tx1"/>
                </a:solidFill>
                <a:latin typeface="Helvetica" pitchFamily="2" charset="0"/>
              </a:rPr>
            </a:br>
            <a:endParaRPr lang="en-US" sz="3200" b="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2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C580C-6DCD-AC2B-96D9-AFBC91A68E05}"/>
              </a:ext>
            </a:extLst>
          </p:cNvPr>
          <p:cNvSpPr txBox="1"/>
          <p:nvPr/>
        </p:nvSpPr>
        <p:spPr>
          <a:xfrm>
            <a:off x="4419600" y="914400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Helvetica Oblique" pitchFamily="2" charset="0"/>
              </a:rPr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8B460-7569-B25A-5E31-3AC206FB408C}"/>
              </a:ext>
            </a:extLst>
          </p:cNvPr>
          <p:cNvSpPr txBox="1"/>
          <p:nvPr/>
        </p:nvSpPr>
        <p:spPr>
          <a:xfrm>
            <a:off x="457200" y="1900793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Bagging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latin typeface="Helvetica" pitchFamily="2" charset="0"/>
              </a:rPr>
              <a:t>Random Forest</a:t>
            </a:r>
            <a:endParaRPr lang="en-US" sz="2000" i="1" dirty="0">
              <a:latin typeface="Helvetica Light Oblique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ExtraTrees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Gradient Boosting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Helvetica Light" panose="020B0403020202020204" pitchFamily="34" charset="0"/>
              </a:rPr>
              <a:t>Adaboost</a:t>
            </a:r>
            <a:endParaRPr lang="en-US" sz="2400" dirty="0">
              <a:solidFill>
                <a:schemeClr val="tx1">
                  <a:lumMod val="60000"/>
                  <a:lumOff val="40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F94B6-87D2-2F59-AE31-C1EC47F47B6A}"/>
              </a:ext>
            </a:extLst>
          </p:cNvPr>
          <p:cNvSpPr txBox="1"/>
          <p:nvPr/>
        </p:nvSpPr>
        <p:spPr>
          <a:xfrm>
            <a:off x="4419600" y="2895600"/>
            <a:ext cx="4495800" cy="33239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Baseline</a:t>
            </a:r>
          </a:p>
          <a:p>
            <a:r>
              <a:rPr lang="en-US" dirty="0">
                <a:latin typeface="Helvetica Light" panose="020B0403020202020204" pitchFamily="34" charset="0"/>
              </a:rPr>
              <a:t>RMSE: $31,613.13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sz="2400" dirty="0">
                <a:latin typeface="Helvetica Light" panose="020B0403020202020204" pitchFamily="34" charset="0"/>
              </a:rPr>
              <a:t>Random Forest Model:</a:t>
            </a:r>
          </a:p>
          <a:p>
            <a:r>
              <a:rPr lang="en-US" dirty="0">
                <a:latin typeface="Helvetica Light" panose="020B0403020202020204" pitchFamily="34" charset="0"/>
              </a:rPr>
              <a:t>RMSE: $18,661.84</a:t>
            </a:r>
          </a:p>
          <a:p>
            <a:r>
              <a:rPr lang="en-US" dirty="0">
                <a:latin typeface="Helvetica Light" panose="020B0403020202020204" pitchFamily="34" charset="0"/>
              </a:rPr>
              <a:t>R2 score: 0.651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Based on MSE, model is a 65.15% improvement from null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Based on RMSE, model is a 40.97% improvement from null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34F92-61E7-BD87-32BA-54824DCB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6200"/>
            <a:ext cx="2667000" cy="266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6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02A3378-5902-BC00-2AA1-2F8669D1D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21" y="1524000"/>
            <a:ext cx="7154979" cy="511580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A46BB-D255-9E1A-37E1-B55121F69366}"/>
              </a:ext>
            </a:extLst>
          </p:cNvPr>
          <p:cNvSpPr txBox="1"/>
          <p:nvPr/>
        </p:nvSpPr>
        <p:spPr>
          <a:xfrm>
            <a:off x="1893690" y="3048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Helvetica Oblique" pitchFamily="2" charset="0"/>
              </a:rPr>
              <a:t>Model Evaluation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A31C4-DF99-F264-56A8-5498ECC3A550}"/>
              </a:ext>
            </a:extLst>
          </p:cNvPr>
          <p:cNvSpPr txBox="1"/>
          <p:nvPr/>
        </p:nvSpPr>
        <p:spPr>
          <a:xfrm>
            <a:off x="7315200" y="178904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Manhattan</a:t>
            </a:r>
          </a:p>
          <a:p>
            <a:r>
              <a:rPr lang="en-US" dirty="0"/>
              <a:t>Bronx</a:t>
            </a:r>
            <a:br>
              <a:rPr lang="en-US" dirty="0"/>
            </a:br>
            <a:r>
              <a:rPr lang="en-US" dirty="0"/>
              <a:t>Brooklyn</a:t>
            </a:r>
          </a:p>
          <a:p>
            <a:r>
              <a:rPr lang="en-US" dirty="0"/>
              <a:t>Queens</a:t>
            </a:r>
          </a:p>
          <a:p>
            <a:r>
              <a:rPr lang="en-US" dirty="0"/>
              <a:t>Staten Island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12083D-D4FD-5D07-0887-259AB4923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10" y="495804"/>
            <a:ext cx="3048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B67EE6-328A-AC31-3009-7FF5CB1DD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60" y="1354699"/>
            <a:ext cx="241300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4BDC48-0EDF-F1B0-5ADA-E1E06C051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60" y="799476"/>
            <a:ext cx="266700" cy="254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E1954-426F-EE53-87D9-919EF00AC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960" y="218193"/>
            <a:ext cx="254000" cy="254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1C707C-B269-EEF4-3A17-9CD2B368F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060" y="1076427"/>
            <a:ext cx="190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3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6DB584-CE60-0B4B-FBA0-F79C431EAD91}"/>
              </a:ext>
            </a:extLst>
          </p:cNvPr>
          <p:cNvSpPr txBox="1"/>
          <p:nvPr/>
        </p:nvSpPr>
        <p:spPr>
          <a:xfrm>
            <a:off x="3220277" y="762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Helvetica Oblique" pitchFamily="2" charset="0"/>
              </a:rPr>
              <a:t>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A243D-E62E-E580-3891-B46E1F040CCE}"/>
              </a:ext>
            </a:extLst>
          </p:cNvPr>
          <p:cNvSpPr txBox="1"/>
          <p:nvPr/>
        </p:nvSpPr>
        <p:spPr>
          <a:xfrm>
            <a:off x="457200" y="1905000"/>
            <a:ext cx="3200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Winter NO2 2012-13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Winter NO2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Summer NO2 2017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count 2005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Number of species 2005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Summer ozone 2010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Summer ozone 2013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density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Tree count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SO2 change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Tract 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Near park %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Mean Tree Diameter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Number of species 2015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Summer 2017 PM 2.5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66E2995-33B1-FFA1-AE61-EF6D271A2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857272"/>
            <a:ext cx="4866860" cy="4719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8837A9-8949-94EF-96EA-842FE00562E9}"/>
              </a:ext>
            </a:extLst>
          </p:cNvPr>
          <p:cNvSpPr txBox="1"/>
          <p:nvPr/>
        </p:nvSpPr>
        <p:spPr>
          <a:xfrm>
            <a:off x="4191000" y="1720334"/>
            <a:ext cx="4038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 in number of trees (‘05-’15)</a:t>
            </a:r>
          </a:p>
        </p:txBody>
      </p:sp>
    </p:spTree>
    <p:extLst>
      <p:ext uri="{BB962C8B-B14F-4D97-AF65-F5344CB8AC3E}">
        <p14:creationId xmlns:p14="http://schemas.microsoft.com/office/powerpoint/2010/main" val="156492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B352-9B8A-17F2-F314-44D70BF7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1524000"/>
            <a:ext cx="6553200" cy="649287"/>
          </a:xfrm>
        </p:spPr>
        <p:txBody>
          <a:bodyPr/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DFB5-AFA8-2144-5555-F8F296D1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6999"/>
            <a:ext cx="7643812" cy="1524001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Predicting potential impact of tree-planting, pollution-reduction efforts on geographic income stratification </a:t>
            </a:r>
          </a:p>
          <a:p>
            <a:r>
              <a:rPr lang="en-US" dirty="0">
                <a:latin typeface="Helvetica Light" panose="020B0403020202020204" pitchFamily="34" charset="0"/>
              </a:rPr>
              <a:t>Identifying areas of high risk for adverse health effects of climate change/pollution</a:t>
            </a:r>
          </a:p>
        </p:txBody>
      </p:sp>
    </p:spTree>
    <p:extLst>
      <p:ext uri="{BB962C8B-B14F-4D97-AF65-F5344CB8AC3E}">
        <p14:creationId xmlns:p14="http://schemas.microsoft.com/office/powerpoint/2010/main" val="274774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B352-9B8A-17F2-F314-44D70BF7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1524000"/>
            <a:ext cx="6553200" cy="649287"/>
          </a:xfrm>
        </p:spPr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DFB5-AFA8-2144-5555-F8F296D1A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013" y="2514599"/>
            <a:ext cx="7643812" cy="2438401"/>
          </a:xfrm>
        </p:spPr>
        <p:txBody>
          <a:bodyPr/>
          <a:lstStyle/>
          <a:p>
            <a:r>
              <a:rPr lang="en-US" dirty="0">
                <a:latin typeface="Helvetica Light" panose="020B0403020202020204" pitchFamily="34" charset="0"/>
              </a:rPr>
              <a:t>Make this model better: more feature engineering</a:t>
            </a:r>
          </a:p>
          <a:p>
            <a:r>
              <a:rPr lang="en-US" dirty="0">
                <a:latin typeface="Helvetica Light" panose="020B0403020202020204" pitchFamily="34" charset="0"/>
              </a:rPr>
              <a:t>Bring in more info on relevant policy/budget changes</a:t>
            </a:r>
          </a:p>
          <a:p>
            <a:r>
              <a:rPr lang="en-US" dirty="0">
                <a:latin typeface="Helvetica Light" panose="020B0403020202020204" pitchFamily="34" charset="0"/>
              </a:rPr>
              <a:t>Fit to specific geographies (boroughs)</a:t>
            </a:r>
          </a:p>
          <a:p>
            <a:r>
              <a:rPr lang="en-US" dirty="0">
                <a:latin typeface="Helvetica Light" panose="020B0403020202020204" pitchFamily="34" charset="0"/>
              </a:rPr>
              <a:t>Different y-variable?</a:t>
            </a:r>
          </a:p>
          <a:p>
            <a:r>
              <a:rPr lang="en-US" dirty="0">
                <a:latin typeface="Helvetica Light" panose="020B0403020202020204" pitchFamily="34" charset="0"/>
              </a:rPr>
              <a:t>Read the lit!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484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6A7A-3203-6AEC-1E53-5D99C71DB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11" y="0"/>
            <a:ext cx="6227763" cy="6858000"/>
          </a:xfrm>
          <a:solidFill>
            <a:schemeClr val="tx2"/>
          </a:solidFill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	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	</a:t>
            </a:r>
            <a:r>
              <a:rPr lang="en-US" b="0" i="1" dirty="0">
                <a:solidFill>
                  <a:schemeClr val="accent1"/>
                </a:solidFill>
                <a:latin typeface="Helvetica Light Oblique" panose="020B0403020202020204" pitchFamily="34" charset="0"/>
              </a:rPr>
              <a:t>Thank you!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25E1AC4-4D0C-11F7-240C-9117F126C5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4800" y="5334000"/>
            <a:ext cx="6227763" cy="102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This presentation has been designed using resources from </a:t>
            </a: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PoweredTemplate.com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London Planetree image: 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https://matthewwills.com/2012/01/14/not-as-plain-as-all-that/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8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533400"/>
            <a:ext cx="6553200" cy="649287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b="0" i="1" dirty="0">
                <a:solidFill>
                  <a:schemeClr val="bg1"/>
                </a:solidFill>
                <a:latin typeface="Helvetica Oblique" pitchFamily="2" charset="0"/>
              </a:rPr>
              <a:t>The Question</a:t>
            </a:r>
            <a:endParaRPr lang="uk-UA" b="0" i="1" dirty="0">
              <a:solidFill>
                <a:schemeClr val="bg1"/>
              </a:solidFill>
              <a:latin typeface="Helvetica Oblique" pitchFamily="2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9872" y="1912991"/>
            <a:ext cx="3746499" cy="2963809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ko-KR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2400" dirty="0"/>
              <a:t>Can metrics of </a:t>
            </a:r>
            <a:r>
              <a:rPr lang="en-US" altLang="ko-KR" sz="2400" dirty="0">
                <a:solidFill>
                  <a:srgbClr val="00B0F0"/>
                </a:solidFill>
              </a:rPr>
              <a:t>air quality </a:t>
            </a:r>
            <a:r>
              <a:rPr lang="en-US" altLang="ko-KR" sz="2400" dirty="0"/>
              <a:t>and </a:t>
            </a:r>
            <a:r>
              <a:rPr lang="en-US" altLang="ko-KR" sz="2400" dirty="0">
                <a:solidFill>
                  <a:schemeClr val="bg2"/>
                </a:solidFill>
              </a:rPr>
              <a:t>trees (health, density) </a:t>
            </a:r>
            <a:r>
              <a:rPr lang="en-US" altLang="ko-KR" sz="2400" dirty="0"/>
              <a:t>be used to accurately predict </a:t>
            </a:r>
            <a:r>
              <a:rPr lang="en-US" altLang="ko-KR" sz="2400" dirty="0">
                <a:solidFill>
                  <a:srgbClr val="7030A0"/>
                </a:solidFill>
              </a:rPr>
              <a:t>household income</a:t>
            </a:r>
            <a:r>
              <a:rPr lang="en-US" altLang="ko-KR" sz="2400" dirty="0"/>
              <a:t> in census tracts of NYC?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C66E3-12A4-4388-EF4A-02C701BF37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9" r="32905" b="-2"/>
          <a:stretch/>
        </p:blipFill>
        <p:spPr>
          <a:xfrm>
            <a:off x="5013325" y="1916113"/>
            <a:ext cx="3746500" cy="4608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EA36-96AE-E02B-E378-833B5619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69772"/>
            <a:ext cx="6553200" cy="649287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  <a:latin typeface="Helvetica" pitchFamily="2" charset="0"/>
              </a:rPr>
              <a:t>Income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155536D-0786-057C-0C88-5CA21BECF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7"/>
          <a:stretch/>
        </p:blipFill>
        <p:spPr>
          <a:xfrm>
            <a:off x="1408444" y="1596031"/>
            <a:ext cx="7467599" cy="5029200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D63011B1-658F-3162-AB73-2AAB497B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0" y="1447800"/>
            <a:ext cx="2543168" cy="250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9F74F-3917-F306-5A85-B0547F37053C}"/>
              </a:ext>
            </a:extLst>
          </p:cNvPr>
          <p:cNvSpPr txBox="1"/>
          <p:nvPr/>
        </p:nvSpPr>
        <p:spPr>
          <a:xfrm>
            <a:off x="304801" y="1600218"/>
            <a:ext cx="1524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40D77"/>
                </a:solidFill>
                <a:latin typeface="Helvetica" pitchFamily="2" charset="0"/>
              </a:rPr>
              <a:t>Manhattan</a:t>
            </a:r>
          </a:p>
          <a:p>
            <a:r>
              <a:rPr lang="en-US" sz="1600" dirty="0">
                <a:solidFill>
                  <a:srgbClr val="002060"/>
                </a:solidFill>
                <a:latin typeface="Helvetica" pitchFamily="2" charset="0"/>
              </a:rPr>
              <a:t>Bronx</a:t>
            </a:r>
          </a:p>
          <a:p>
            <a:r>
              <a:rPr lang="en-US" sz="1600" dirty="0">
                <a:solidFill>
                  <a:srgbClr val="098068"/>
                </a:solidFill>
                <a:latin typeface="Helvetica" pitchFamily="2" charset="0"/>
              </a:rPr>
              <a:t>Brooklyn</a:t>
            </a:r>
          </a:p>
          <a:p>
            <a:r>
              <a:rPr lang="en-US" sz="1600" dirty="0">
                <a:solidFill>
                  <a:srgbClr val="92D050"/>
                </a:solidFill>
                <a:latin typeface="Helvetica" pitchFamily="2" charset="0"/>
              </a:rPr>
              <a:t>Queens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Staten Island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76743C-A325-4D17-89F9-2914129EB79B}"/>
              </a:ext>
            </a:extLst>
          </p:cNvPr>
          <p:cNvSpPr txBox="1"/>
          <p:nvPr/>
        </p:nvSpPr>
        <p:spPr>
          <a:xfrm>
            <a:off x="7848600" y="2334268"/>
            <a:ext cx="908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  <a:latin typeface="Helvetica" pitchFamily="2" charset="0"/>
              </a:rPr>
              <a:t>(2017)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7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064AE2C-6930-7BA6-701F-AAF909098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89" y="0"/>
            <a:ext cx="5580678" cy="6858000"/>
          </a:xfrm>
          <a:prstGeom prst="rect">
            <a:avLst/>
          </a:prstGeom>
        </p:spPr>
      </p:pic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400800" y="-762000"/>
            <a:ext cx="2584450" cy="76200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Air Quality: 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Ozone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endParaRPr lang="ru-RU" b="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B586BD15-FDBE-4B3D-D0AA-F4F5B6325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" y="762000"/>
            <a:ext cx="3708400" cy="22840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F7EBAF6-58B4-F073-6E74-C43FBFED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04" y="0"/>
            <a:ext cx="5692191" cy="6858000"/>
          </a:xfrm>
          <a:prstGeom prst="rect">
            <a:avLst/>
          </a:prstGeom>
        </p:spPr>
      </p:pic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4600" y="1676400"/>
            <a:ext cx="2438400" cy="30480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Air Quality 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Trends: NO2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2006-15</a:t>
            </a:r>
            <a:endParaRPr lang="ru-RU" b="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A139730-AA07-7C18-F6C1-76314163F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762000"/>
            <a:ext cx="3554402" cy="22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6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7FD22BF-9044-9B27-111D-7FC13918C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626"/>
            <a:ext cx="5486400" cy="6742143"/>
          </a:xfrm>
          <a:prstGeom prst="rect">
            <a:avLst/>
          </a:prstGeom>
        </p:spPr>
      </p:pic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0" y="1828800"/>
            <a:ext cx="2438400" cy="30480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Air Quality 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Trends: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PM 2.5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2009-17</a:t>
            </a:r>
            <a:endParaRPr lang="ru-RU" b="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87256C0A-D5C1-F763-2826-31022C42D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5" y="533400"/>
            <a:ext cx="3716099" cy="23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5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3213C3E-65F2-2A00-0424-55F8EF58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61" y="9939"/>
            <a:ext cx="5580678" cy="6858000"/>
          </a:xfrm>
          <a:prstGeom prst="rect">
            <a:avLst/>
          </a:prstGeom>
        </p:spPr>
      </p:pic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324600" y="1676400"/>
            <a:ext cx="2438400" cy="3048000"/>
          </a:xfrm>
        </p:spPr>
        <p:txBody>
          <a:bodyPr/>
          <a:lstStyle/>
          <a:p>
            <a:pPr algn="r" eaLnBrk="1" hangingPunct="1">
              <a:defRPr/>
            </a:pP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Air Quality 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Trends: Traffic</a:t>
            </a: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b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</a:b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2006-15</a:t>
            </a:r>
            <a:endParaRPr lang="ru-RU" b="0" dirty="0">
              <a:solidFill>
                <a:schemeClr val="tx1">
                  <a:lumMod val="95000"/>
                  <a:lumOff val="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62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9AEAFC0-5A4B-12EE-15D2-042BC40EB4F0}"/>
              </a:ext>
            </a:extLst>
          </p:cNvPr>
          <p:cNvSpPr txBox="1"/>
          <p:nvPr/>
        </p:nvSpPr>
        <p:spPr>
          <a:xfrm>
            <a:off x="1740890" y="0"/>
            <a:ext cx="2277185" cy="64633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Alive?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Subjective health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Species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Diameter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Sidewalk damage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Helvetica Light" panose="020B0403020202020204" pitchFamily="34" charset="0"/>
              </a:rPr>
              <a:t>Location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 Light" panose="020B0403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956BFA-63B2-8508-2880-0F66E4E686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016738" y="0"/>
            <a:ext cx="5127262" cy="6858000"/>
          </a:xfrm>
          <a:prstGeom prst="rect">
            <a:avLst/>
          </a:prstGeom>
        </p:spPr>
      </p:pic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33791" y="596190"/>
            <a:ext cx="2508120" cy="9317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Tree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Census</a:t>
            </a:r>
            <a:endParaRPr lang="ru-RU" dirty="0">
              <a:solidFill>
                <a:schemeClr val="bg1">
                  <a:lumMod val="75000"/>
                </a:schemeClr>
              </a:solidFill>
              <a:latin typeface="Helvetica" pitchFamily="2" charset="0"/>
            </a:endParaRPr>
          </a:p>
        </p:txBody>
      </p:sp>
      <p:pic>
        <p:nvPicPr>
          <p:cNvPr id="20" name="Picture 19" descr="Chart, bar chart&#10;&#10;Description automatically generated">
            <a:extLst>
              <a:ext uri="{FF2B5EF4-FFF2-40B4-BE49-F238E27FC236}">
                <a16:creationId xmlns:a16="http://schemas.microsoft.com/office/drawing/2014/main" id="{B2EE015D-1DEC-1ABC-FCF5-4ED51FF908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" t="-1183" r="-1" b="1183"/>
          <a:stretch/>
        </p:blipFill>
        <p:spPr>
          <a:xfrm>
            <a:off x="-78184" y="4629672"/>
            <a:ext cx="4094922" cy="2240280"/>
          </a:xfrm>
          <a:prstGeom prst="rect">
            <a:avLst/>
          </a:prstGeom>
        </p:spPr>
      </p:pic>
      <p:pic>
        <p:nvPicPr>
          <p:cNvPr id="24" name="Picture 23" descr="Chart, bar chart&#10;&#10;Description automatically generated">
            <a:extLst>
              <a:ext uri="{FF2B5EF4-FFF2-40B4-BE49-F238E27FC236}">
                <a16:creationId xmlns:a16="http://schemas.microsoft.com/office/drawing/2014/main" id="{E8D04D33-BF78-106E-4D33-7A2A2D102A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06" y="55584"/>
            <a:ext cx="3664391" cy="20129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51B8F7F-8DBA-54D8-E4AB-45DEE1501BE6}"/>
              </a:ext>
            </a:extLst>
          </p:cNvPr>
          <p:cNvSpPr txBox="1"/>
          <p:nvPr/>
        </p:nvSpPr>
        <p:spPr>
          <a:xfrm>
            <a:off x="8153400" y="216919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2005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C374D-84C3-95DF-D6B4-8797DB7F5EAD}"/>
              </a:ext>
            </a:extLst>
          </p:cNvPr>
          <p:cNvSpPr txBox="1"/>
          <p:nvPr/>
        </p:nvSpPr>
        <p:spPr>
          <a:xfrm>
            <a:off x="3138135" y="5749812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8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75250D3-8E36-8CE7-E06E-6880C93F96B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" y="3146114"/>
            <a:ext cx="4157532" cy="3436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C0692-F1FA-129B-D276-6B63F679DAA9}"/>
              </a:ext>
            </a:extLst>
          </p:cNvPr>
          <p:cNvSpPr txBox="1"/>
          <p:nvPr/>
        </p:nvSpPr>
        <p:spPr>
          <a:xfrm rot="16200000">
            <a:off x="2685131" y="5259169"/>
            <a:ext cx="1968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Staten Island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FF2A0C-2F22-3A4C-3C65-53F6DB51F221}"/>
              </a:ext>
            </a:extLst>
          </p:cNvPr>
          <p:cNvSpPr txBox="1"/>
          <p:nvPr/>
        </p:nvSpPr>
        <p:spPr>
          <a:xfrm rot="16200000">
            <a:off x="1110986" y="5379794"/>
            <a:ext cx="157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Helvetica" pitchFamily="2" charset="0"/>
              </a:rPr>
              <a:t>Bronx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6C5723-67CB-303B-358C-75496CE7109D}"/>
              </a:ext>
            </a:extLst>
          </p:cNvPr>
          <p:cNvSpPr txBox="1"/>
          <p:nvPr/>
        </p:nvSpPr>
        <p:spPr>
          <a:xfrm rot="16200000">
            <a:off x="1700320" y="4562338"/>
            <a:ext cx="15751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98068"/>
                </a:solidFill>
                <a:latin typeface="Helvetica" pitchFamily="2" charset="0"/>
              </a:rPr>
              <a:t>Brooklyn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5BBFD-C082-C811-3885-D5F1A429421D}"/>
              </a:ext>
            </a:extLst>
          </p:cNvPr>
          <p:cNvSpPr txBox="1"/>
          <p:nvPr/>
        </p:nvSpPr>
        <p:spPr>
          <a:xfrm rot="16200000">
            <a:off x="2340395" y="3556251"/>
            <a:ext cx="1476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latin typeface="Helvetica" pitchFamily="2" charset="0"/>
              </a:rPr>
              <a:t>Queens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CA512A7-8E9A-23C5-3E77-69A5D4BAD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05" y="387582"/>
            <a:ext cx="6553200" cy="649287"/>
          </a:xfrm>
        </p:spPr>
        <p:txBody>
          <a:bodyPr/>
          <a:lstStyle/>
          <a:p>
            <a:r>
              <a:rPr lang="en-US" b="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</a:rPr>
              <a:t>Tree Census cont’d</a:t>
            </a:r>
          </a:p>
        </p:txBody>
      </p:sp>
      <p:pic>
        <p:nvPicPr>
          <p:cNvPr id="14" name="Picture 1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FD75C5C-247A-FC6C-54F0-AD144A1869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395" y="0"/>
            <a:ext cx="3995605" cy="3958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E4DDEB-E93A-9F62-215D-D08FEEEE5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296" y="3809530"/>
            <a:ext cx="4572704" cy="304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71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5">
      <a:dk1>
        <a:srgbClr val="5F5F5F"/>
      </a:dk1>
      <a:lt1>
        <a:srgbClr val="FFFFFF"/>
      </a:lt1>
      <a:dk2>
        <a:srgbClr val="008000"/>
      </a:dk2>
      <a:lt2>
        <a:srgbClr val="006600"/>
      </a:lt2>
      <a:accent1>
        <a:srgbClr val="669900"/>
      </a:accent1>
      <a:accent2>
        <a:srgbClr val="FFCC00"/>
      </a:accent2>
      <a:accent3>
        <a:srgbClr val="FFFFFF"/>
      </a:accent3>
      <a:accent4>
        <a:srgbClr val="505050"/>
      </a:accent4>
      <a:accent5>
        <a:srgbClr val="B8CAAA"/>
      </a:accent5>
      <a:accent6>
        <a:srgbClr val="E7B900"/>
      </a:accent6>
      <a:hlink>
        <a:srgbClr val="FF99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33CC33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DE2AD"/>
        </a:accent5>
        <a:accent6>
          <a:srgbClr val="B98A00"/>
        </a:accent6>
        <a:hlink>
          <a:srgbClr val="FF9900"/>
        </a:hlink>
        <a:folHlink>
          <a:srgbClr val="DFF5E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339966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DCAB8"/>
        </a:accent5>
        <a:accent6>
          <a:srgbClr val="B98A00"/>
        </a:accent6>
        <a:hlink>
          <a:srgbClr val="FF9900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5F5F5F"/>
        </a:dk1>
        <a:lt1>
          <a:srgbClr val="FFFFFF"/>
        </a:lt1>
        <a:dk2>
          <a:srgbClr val="006600"/>
        </a:dk2>
        <a:lt2>
          <a:srgbClr val="FFCC99"/>
        </a:lt2>
        <a:accent1>
          <a:srgbClr val="00CC00"/>
        </a:accent1>
        <a:accent2>
          <a:srgbClr val="CC9900"/>
        </a:accent2>
        <a:accent3>
          <a:srgbClr val="FFFFFF"/>
        </a:accent3>
        <a:accent4>
          <a:srgbClr val="505050"/>
        </a:accent4>
        <a:accent5>
          <a:srgbClr val="AAE2AA"/>
        </a:accent5>
        <a:accent6>
          <a:srgbClr val="B98A00"/>
        </a:accent6>
        <a:hlink>
          <a:srgbClr val="FFCC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5F5F5F"/>
        </a:dk1>
        <a:lt1>
          <a:srgbClr val="FFFFFF"/>
        </a:lt1>
        <a:dk2>
          <a:srgbClr val="006600"/>
        </a:dk2>
        <a:lt2>
          <a:srgbClr val="CC6600"/>
        </a:lt2>
        <a:accent1>
          <a:srgbClr val="339966"/>
        </a:accent1>
        <a:accent2>
          <a:srgbClr val="FFCC00"/>
        </a:accent2>
        <a:accent3>
          <a:srgbClr val="FFFFFF"/>
        </a:accent3>
        <a:accent4>
          <a:srgbClr val="505050"/>
        </a:accent4>
        <a:accent5>
          <a:srgbClr val="ADCAB8"/>
        </a:accent5>
        <a:accent6>
          <a:srgbClr val="E7B9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5F5F5F"/>
        </a:dk1>
        <a:lt1>
          <a:srgbClr val="FFFFFF"/>
        </a:lt1>
        <a:dk2>
          <a:srgbClr val="008000"/>
        </a:dk2>
        <a:lt2>
          <a:srgbClr val="006600"/>
        </a:lt2>
        <a:accent1>
          <a:srgbClr val="669900"/>
        </a:accent1>
        <a:accent2>
          <a:srgbClr val="FFCC00"/>
        </a:accent2>
        <a:accent3>
          <a:srgbClr val="FFFFFF"/>
        </a:accent3>
        <a:accent4>
          <a:srgbClr val="505050"/>
        </a:accent4>
        <a:accent5>
          <a:srgbClr val="B8CAAA"/>
        </a:accent5>
        <a:accent6>
          <a:srgbClr val="E7B9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266</TotalTime>
  <Words>580</Words>
  <Application>Microsoft Macintosh PowerPoint</Application>
  <PresentationFormat>On-screen Show (4:3)</PresentationFormat>
  <Paragraphs>121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Helvetica</vt:lpstr>
      <vt:lpstr>Helvetica Light</vt:lpstr>
      <vt:lpstr>Helvetica Light Oblique</vt:lpstr>
      <vt:lpstr>Helvetica Oblique</vt:lpstr>
      <vt:lpstr>template</vt:lpstr>
      <vt:lpstr>Trees, Air Quality, and Wealth Distribution  in New York City</vt:lpstr>
      <vt:lpstr>The Question</vt:lpstr>
      <vt:lpstr>Income</vt:lpstr>
      <vt:lpstr>Air Quality:  Ozone       </vt:lpstr>
      <vt:lpstr>Air Quality  Trends: NO2      2006-15</vt:lpstr>
      <vt:lpstr>Air Quality  Trends: PM 2.5        2009-17</vt:lpstr>
      <vt:lpstr>Air Quality  Trends: Traffic       2006-15</vt:lpstr>
      <vt:lpstr>Tree  Census</vt:lpstr>
      <vt:lpstr>Tree Census cont’d</vt:lpstr>
      <vt:lpstr>Tree Census cont’d</vt:lpstr>
      <vt:lpstr>Tree Density,  2015 </vt:lpstr>
      <vt:lpstr>PowerPoint Presentation</vt:lpstr>
      <vt:lpstr>PowerPoint Presentation</vt:lpstr>
      <vt:lpstr>PowerPoint Presentation</vt:lpstr>
      <vt:lpstr>So what?</vt:lpstr>
      <vt:lpstr>What next?</vt:lpstr>
      <vt:lpstr>    Thank you!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Quality &amp; Resident Economic Status in New York City</dc:title>
  <dc:creator>Annie Bishai</dc:creator>
  <cp:lastModifiedBy>Annie Bishai</cp:lastModifiedBy>
  <cp:revision>5</cp:revision>
  <dcterms:created xsi:type="dcterms:W3CDTF">2022-04-15T13:52:27Z</dcterms:created>
  <dcterms:modified xsi:type="dcterms:W3CDTF">2022-04-22T17:17:26Z</dcterms:modified>
</cp:coreProperties>
</file>